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0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216AE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4660"/>
  </p:normalViewPr>
  <p:slideViewPr>
    <p:cSldViewPr snapToGrid="0">
      <p:cViewPr varScale="1">
        <p:scale>
          <a:sx n="80" d="100"/>
          <a:sy n="80" d="100"/>
        </p:scale>
        <p:origin x="44" y="1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B91F17-D911-4DF6-97D6-AA710D0AA60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AC9537F-DA63-4D84-B717-C3A5007CF22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E007EE-2C7C-4C1B-9A42-54F060B064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21BAA-5846-4459-B332-057669F89319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7073E4-B3BF-4CE7-B84C-3E11E70C52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62E37E-8201-4568-AF65-796D9B53E8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4A2E4-A400-4E91-918D-3E598BCAB9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37004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C55763-F620-4D4D-ACA4-0CA934E423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EF4747-4FC9-49FA-925D-21CFDCFD8E2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62A0B6D-8D08-462E-9CAC-8EC38385E7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21BAA-5846-4459-B332-057669F89319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0A6CB7-BC60-4D02-BFD9-335F4303EC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A10B1F-9D03-4294-975E-40FE9BF925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4A2E4-A400-4E91-918D-3E598BCAB9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02468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F7D55F-26D9-4CC1-9FE2-C932F432FC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A34297C-D4C4-47F8-8E59-BC6E5A8C7A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058DA1-F5DE-4221-BB1C-12F451A45A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21BAA-5846-4459-B332-057669F89319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A80996-631D-43A6-9758-85DC80D030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736DAC-357B-4394-A557-EA0178BE22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4A2E4-A400-4E91-918D-3E598BCAB9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43493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29C399-15DB-4658-B165-117DE00FD5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6B7BDF-804A-4840-A083-8C308C7DFE0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0835072-3167-420E-A5B7-2AFDD35B72D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2A3274F-4563-4D5A-AC44-6C4EE7A10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21BAA-5846-4459-B332-057669F89319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577689D-199E-46A0-ABBA-9D0714346A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F86B7AB-156A-4B02-B6D7-071A611DA8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4A2E4-A400-4E91-918D-3E598BCAB9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7315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BF9321-12C7-4CB1-B634-50AE8DDE04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AE27EA5-8DE3-494F-B1E5-1ADDE788E8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845597F-4FD4-4E23-BCB1-36CEE598409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031B9FE-B30A-4165-8456-9106542821B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A7DE527-DEBC-4C7A-B048-EEEA196F22A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47869B5-76CE-4587-86FD-60063A8C0A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21BAA-5846-4459-B332-057669F89319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920D9D3-7EFC-4F7B-AF58-5DEECD71E0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C12179E-6F90-44F6-8CB0-0E0F0D8F88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4A2E4-A400-4E91-918D-3E598BCAB9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8403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F27012-3758-44BF-888C-2ABD31269F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3EF7A60-BB0C-45F0-AD4B-F99D79E0DA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21BAA-5846-4459-B332-057669F89319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83E82E6-7468-4B52-BC42-F0D6B0874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1546E7D-9BCB-4A72-8300-68184CDB46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4A2E4-A400-4E91-918D-3E598BCAB9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07476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3AAD872-C4AE-4615-AA1C-AEC6C4C239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21BAA-5846-4459-B332-057669F89319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1EE9A9E-0DD7-4E68-AF19-21AED42006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A561009-92D2-4F11-A6C3-3268755C05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4A2E4-A400-4E91-918D-3E598BCAB9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24319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12DF92-4ED8-4F33-8DFA-D5EC305441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D51549-A431-49B1-B896-B6DA9B86C0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975A69E-9A17-47C2-9F17-5BCCE51801B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C448742-1E12-4D03-8A73-93A46BEF85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21BAA-5846-4459-B332-057669F89319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023C4B8-20A1-4D93-95DC-3D613F9CC6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183F9EF-F8E8-4230-87AD-36A4420354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4A2E4-A400-4E91-918D-3E598BCAB9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04209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D4C901-0C9C-4877-BAA3-16C32B14BF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B9E87B1-9EB5-4E15-B531-DDD5DA10F1F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8B89279-02D0-4233-AA30-A5411DC3D13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B82F067-6180-4357-ABF4-265C15F41F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21BAA-5846-4459-B332-057669F89319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064336-7C2F-4768-93AA-9F7FC5939F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26F1571-E3D3-4F2B-B25D-0C3E2161C5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4A2E4-A400-4E91-918D-3E598BCAB9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52560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6BEB41-4280-45C4-A37C-20C085EDE6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72E711F-A30E-4573-B7FF-BC24063CF61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DDEB4E-7B17-4AE8-837D-C8BD637CE8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21BAA-5846-4459-B332-057669F89319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E7601C-3271-4E71-A40F-52C3745021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76F9F4-4B8B-4EA4-B934-18F4F89164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4A2E4-A400-4E91-918D-3E598BCAB9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03821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E37FCD7-2ADF-435C-B441-619381862A2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2357E9F-6B6A-43ED-8568-BBFFC97DA98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6915A88-C3F3-4F87-B31B-E35FECB903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21BAA-5846-4459-B332-057669F89319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C14261-B3F4-463B-9081-F0AE9897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E2C347-B413-44C6-8959-B2CDEF15F2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4A2E4-A400-4E91-918D-3E598BCAB9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72765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FD24036-50F0-447E-9A85-D6A40304D3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6DE2DBE-040D-436D-A641-03D9B2DAF1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0D7B4F-626C-43CC-BFD9-31FDC0F74DE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C21BAA-5846-4459-B332-057669F89319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ACCB18-9219-41FB-8C00-054097F198C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BE1159-BF88-4D69-93BB-F9C4F470B26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24A2E4-A400-4E91-918D-3E598BCAB9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0530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5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5" Type="http://schemas.openxmlformats.org/officeDocument/2006/relationships/image" Target="../media/image3.jpg"/><Relationship Id="rId4" Type="http://schemas.openxmlformats.org/officeDocument/2006/relationships/hyperlink" Target="mailto:kfitzgibbon@eastwood.southend.sch.uk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g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bbc.co.uk/iplayer/episodes/p06tmmvz/andys-wild-workouts" TargetMode="External"/><Relationship Id="rId3" Type="http://schemas.openxmlformats.org/officeDocument/2006/relationships/image" Target="../media/image2.jpeg"/><Relationship Id="rId7" Type="http://schemas.openxmlformats.org/officeDocument/2006/relationships/hyperlink" Target="https://www.youtube.com/watch?v=KhfkYzUwYFk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g"/><Relationship Id="rId5" Type="http://schemas.openxmlformats.org/officeDocument/2006/relationships/image" Target="../media/image4.jpg"/><Relationship Id="rId4" Type="http://schemas.openxmlformats.org/officeDocument/2006/relationships/image" Target="../media/image3.jpg"/><Relationship Id="rId9" Type="http://schemas.openxmlformats.org/officeDocument/2006/relationships/hyperlink" Target="https://www.bing.com/videos/search?q=Cosmic+Yoga+All+Episodes&amp;adlt=strict&amp;view=detail&amp;mid=CE3AA505DB6710B0ED40CE3AA505DB6710B0ED40&amp;&amp;FORM=VDRVRV" TargetMode="Externa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youtube.com/watch?v=robfK8oTjaE" TargetMode="External"/><Relationship Id="rId3" Type="http://schemas.openxmlformats.org/officeDocument/2006/relationships/image" Target="../media/image2.jpeg"/><Relationship Id="rId7" Type="http://schemas.openxmlformats.org/officeDocument/2006/relationships/hyperlink" Target="https://www.youtube.com/watch?v=R-BS87NTV5I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g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A29E9508-AA33-4033-80E2-BE85D8FA0AE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031362" y="100627"/>
            <a:ext cx="9144000" cy="1170452"/>
          </a:xfrm>
        </p:spPr>
        <p:txBody>
          <a:bodyPr>
            <a:normAutofit/>
          </a:bodyPr>
          <a:lstStyle/>
          <a:p>
            <a:r>
              <a:rPr lang="en-GB" sz="3200" dirty="0">
                <a:latin typeface="Malgecito" panose="02000500000000000000" pitchFamily="2" charset="0"/>
              </a:rPr>
              <a:t>Southend School Sports Partnership </a:t>
            </a:r>
          </a:p>
          <a:p>
            <a:r>
              <a:rPr lang="en-GB" sz="3200" b="1" dirty="0">
                <a:solidFill>
                  <a:srgbClr val="3D9BE9"/>
                </a:solidFill>
                <a:latin typeface="Malgecito" panose="02000500000000000000" pitchFamily="2" charset="0"/>
              </a:rPr>
              <a:t>Virtual Challenges</a:t>
            </a:r>
            <a:endParaRPr lang="en-GB" sz="3200" b="1" dirty="0">
              <a:latin typeface="Malgecito" panose="02000500000000000000" pitchFamily="2" charset="0"/>
            </a:endParaRPr>
          </a:p>
          <a:p>
            <a:endParaRPr lang="en-GB" sz="3200" dirty="0"/>
          </a:p>
        </p:txBody>
      </p:sp>
      <p:pic>
        <p:nvPicPr>
          <p:cNvPr id="1026" name="Picture 2" descr="See the source image">
            <a:extLst>
              <a:ext uri="{FF2B5EF4-FFF2-40B4-BE49-F238E27FC236}">
                <a16:creationId xmlns:a16="http://schemas.microsoft.com/office/drawing/2014/main" id="{D01AF2FB-B1CA-4EFD-99C6-AB05443A66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935" y="3896802"/>
            <a:ext cx="1657140" cy="1178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C849EF5D-F39E-4D1A-A495-F6A70486A5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743" y="5203296"/>
            <a:ext cx="1929771" cy="3166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FC35932-3C0A-40BA-A0C8-522D671932C9}"/>
              </a:ext>
            </a:extLst>
          </p:cNvPr>
          <p:cNvSpPr txBox="1"/>
          <p:nvPr/>
        </p:nvSpPr>
        <p:spPr>
          <a:xfrm>
            <a:off x="2264445" y="1127571"/>
            <a:ext cx="9557754" cy="57861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u="sng" dirty="0">
                <a:solidFill>
                  <a:srgbClr val="FF0000"/>
                </a:solidFill>
              </a:rPr>
              <a:t>Half term SGO Challenges:</a:t>
            </a:r>
          </a:p>
          <a:p>
            <a:endParaRPr lang="en-GB" sz="1000" u="sng" dirty="0"/>
          </a:p>
          <a:p>
            <a:r>
              <a:rPr lang="en-GB" sz="2800" dirty="0"/>
              <a:t>When: </a:t>
            </a:r>
            <a:r>
              <a:rPr lang="en-GB" sz="3200" b="1" dirty="0">
                <a:solidFill>
                  <a:srgbClr val="7030A0"/>
                </a:solidFill>
              </a:rPr>
              <a:t>Monday 15</a:t>
            </a:r>
            <a:r>
              <a:rPr lang="en-GB" sz="3200" b="1" baseline="30000" dirty="0">
                <a:solidFill>
                  <a:srgbClr val="7030A0"/>
                </a:solidFill>
              </a:rPr>
              <a:t>th </a:t>
            </a:r>
            <a:r>
              <a:rPr lang="en-GB" sz="3200" b="1" dirty="0">
                <a:solidFill>
                  <a:srgbClr val="7030A0"/>
                </a:solidFill>
              </a:rPr>
              <a:t>–21</a:t>
            </a:r>
            <a:r>
              <a:rPr lang="en-GB" sz="3200" b="1" baseline="30000" dirty="0">
                <a:solidFill>
                  <a:srgbClr val="7030A0"/>
                </a:solidFill>
              </a:rPr>
              <a:t>st</a:t>
            </a:r>
            <a:r>
              <a:rPr lang="en-GB" sz="3200" b="1" dirty="0">
                <a:solidFill>
                  <a:srgbClr val="7030A0"/>
                </a:solidFill>
              </a:rPr>
              <a:t> February </a:t>
            </a:r>
          </a:p>
          <a:p>
            <a:endParaRPr lang="en-GB" sz="2800" dirty="0"/>
          </a:p>
          <a:p>
            <a:r>
              <a:rPr lang="en-GB" sz="2800" dirty="0"/>
              <a:t>Challenge: </a:t>
            </a:r>
            <a:r>
              <a:rPr lang="en-GB" sz="3200" dirty="0">
                <a:latin typeface="Malgecito" panose="02000500000000000000" pitchFamily="2" charset="0"/>
              </a:rPr>
              <a:t>Half term activity challenges</a:t>
            </a:r>
          </a:p>
          <a:p>
            <a:endParaRPr lang="en-GB" sz="3200" dirty="0">
              <a:latin typeface="Malgecito" panose="02000500000000000000" pitchFamily="2" charset="0"/>
            </a:endParaRPr>
          </a:p>
          <a:p>
            <a:endParaRPr lang="en-GB" sz="800" dirty="0">
              <a:latin typeface="Malgecito" panose="02000500000000000000" pitchFamily="2" charset="0"/>
            </a:endParaRPr>
          </a:p>
          <a:p>
            <a:pPr marL="457200" indent="-457200">
              <a:buAutoNum type="arabicPeriod"/>
            </a:pPr>
            <a:r>
              <a:rPr lang="en-GB" sz="2000" dirty="0">
                <a:latin typeface="Lucida Bright" panose="02040602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Speak to an adult before you start, make sure you are safe</a:t>
            </a:r>
          </a:p>
          <a:p>
            <a:pPr marL="457200" indent="-457200">
              <a:buAutoNum type="arabicPeriod"/>
            </a:pPr>
            <a:r>
              <a:rPr lang="en-GB" sz="2000" dirty="0">
                <a:latin typeface="Lucida Bright" panose="02040602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Have a go at any of the activities below in any order</a:t>
            </a:r>
          </a:p>
          <a:p>
            <a:pPr marL="457200" indent="-457200">
              <a:buAutoNum type="arabicPeriod"/>
            </a:pPr>
            <a:r>
              <a:rPr lang="en-GB" sz="2000" dirty="0">
                <a:latin typeface="Lucida Bright" panose="02040602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Ask a parent to sign &amp; date when you have completed them</a:t>
            </a:r>
          </a:p>
          <a:p>
            <a:pPr marL="457200" indent="-457200">
              <a:buAutoNum type="arabicPeriod"/>
            </a:pPr>
            <a:r>
              <a:rPr lang="en-GB" sz="2000" dirty="0">
                <a:latin typeface="Lucida Bright" panose="02040602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Send a copy/screenshot of your completed card to </a:t>
            </a:r>
            <a:r>
              <a:rPr lang="en-GB" sz="2000" dirty="0">
                <a:latin typeface="Lucida Bright" panose="020406020505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kfitzgibbon@eastwood.southend.sch.uk</a:t>
            </a:r>
            <a:r>
              <a:rPr lang="en-GB" sz="2000" dirty="0">
                <a:latin typeface="Lucida Bright" panose="02040602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marL="457200" indent="-457200">
              <a:buAutoNum type="arabicPeriod"/>
            </a:pPr>
            <a:r>
              <a:rPr lang="en-GB" sz="2000" dirty="0">
                <a:latin typeface="Lucida Bright" panose="02040602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You are awarded 10 points per activity- points will then be awarded to your school for participation. </a:t>
            </a:r>
          </a:p>
          <a:p>
            <a:pPr marL="457200" indent="-457200">
              <a:buAutoNum type="arabicPeriod"/>
            </a:pPr>
            <a:endParaRPr lang="en-GB" sz="2000" dirty="0">
              <a:solidFill>
                <a:srgbClr val="0070C0"/>
              </a:solidFill>
              <a:latin typeface="Lucida Bright" panose="020406020505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2000" dirty="0">
                <a:solidFill>
                  <a:srgbClr val="0070C0"/>
                </a:solidFill>
                <a:latin typeface="Lucida Bright" panose="02040602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		Happy Half Term Southend </a:t>
            </a:r>
          </a:p>
          <a:p>
            <a:pPr marL="457200" indent="-457200">
              <a:buAutoNum type="arabicPeriod"/>
            </a:pPr>
            <a:endParaRPr lang="en-GB" sz="2000" dirty="0">
              <a:latin typeface="Lucida Bright" panose="020406020505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5" name="Picture 14" descr="Logo&#10;&#10;Description automatically generated with low confidence">
            <a:extLst>
              <a:ext uri="{FF2B5EF4-FFF2-40B4-BE49-F238E27FC236}">
                <a16:creationId xmlns:a16="http://schemas.microsoft.com/office/drawing/2014/main" id="{DAAD6AA4-8B45-4A99-9F47-0BB4C37DF7A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65" y="13376"/>
            <a:ext cx="1779066" cy="1783526"/>
          </a:xfrm>
          <a:prstGeom prst="rect">
            <a:avLst/>
          </a:prstGeom>
        </p:spPr>
      </p:pic>
      <p:pic>
        <p:nvPicPr>
          <p:cNvPr id="17" name="Picture 16" descr="Text&#10;&#10;Description automatically generated">
            <a:extLst>
              <a:ext uri="{FF2B5EF4-FFF2-40B4-BE49-F238E27FC236}">
                <a16:creationId xmlns:a16="http://schemas.microsoft.com/office/drawing/2014/main" id="{CA112B48-97E7-45EE-94C5-D0C23F6B9F2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937" y="1940273"/>
            <a:ext cx="1537852" cy="738357"/>
          </a:xfrm>
          <a:prstGeom prst="rect">
            <a:avLst/>
          </a:prstGeom>
        </p:spPr>
      </p:pic>
      <p:pic>
        <p:nvPicPr>
          <p:cNvPr id="11" name="Picture 10" descr="Logo&#10;&#10;Description automatically generated">
            <a:extLst>
              <a:ext uri="{FF2B5EF4-FFF2-40B4-BE49-F238E27FC236}">
                <a16:creationId xmlns:a16="http://schemas.microsoft.com/office/drawing/2014/main" id="{F75C660E-370F-4560-8967-7B8FF3CB17A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935" y="2832522"/>
            <a:ext cx="1537854" cy="936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59633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A29E9508-AA33-4033-80E2-BE85D8FA0AE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031362" y="100627"/>
            <a:ext cx="9144000" cy="1170452"/>
          </a:xfrm>
        </p:spPr>
        <p:txBody>
          <a:bodyPr>
            <a:normAutofit/>
          </a:bodyPr>
          <a:lstStyle/>
          <a:p>
            <a:r>
              <a:rPr lang="en-GB" sz="3200" dirty="0">
                <a:latin typeface="Malgecito" panose="02000500000000000000" pitchFamily="2" charset="0"/>
              </a:rPr>
              <a:t>Southend School Sports Partnership </a:t>
            </a:r>
          </a:p>
          <a:p>
            <a:r>
              <a:rPr lang="en-GB" sz="3200" b="1" dirty="0">
                <a:solidFill>
                  <a:srgbClr val="3D9BE9"/>
                </a:solidFill>
                <a:latin typeface="Malgecito" panose="02000500000000000000" pitchFamily="2" charset="0"/>
              </a:rPr>
              <a:t>Secondary Virtual Challenges</a:t>
            </a:r>
            <a:endParaRPr lang="en-GB" sz="3200" b="1" dirty="0">
              <a:latin typeface="Malgecito" panose="02000500000000000000" pitchFamily="2" charset="0"/>
            </a:endParaRPr>
          </a:p>
          <a:p>
            <a:endParaRPr lang="en-GB" sz="3200" dirty="0"/>
          </a:p>
        </p:txBody>
      </p:sp>
      <p:pic>
        <p:nvPicPr>
          <p:cNvPr id="1026" name="Picture 2" descr="See the source image">
            <a:extLst>
              <a:ext uri="{FF2B5EF4-FFF2-40B4-BE49-F238E27FC236}">
                <a16:creationId xmlns:a16="http://schemas.microsoft.com/office/drawing/2014/main" id="{D01AF2FB-B1CA-4EFD-99C6-AB05443A66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935" y="3896802"/>
            <a:ext cx="1657140" cy="1178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C849EF5D-F39E-4D1A-A495-F6A70486A5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743" y="5203296"/>
            <a:ext cx="1929771" cy="3166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FC35932-3C0A-40BA-A0C8-522D671932C9}"/>
              </a:ext>
            </a:extLst>
          </p:cNvPr>
          <p:cNvSpPr txBox="1"/>
          <p:nvPr/>
        </p:nvSpPr>
        <p:spPr>
          <a:xfrm>
            <a:off x="6744928" y="2589263"/>
            <a:ext cx="5447072" cy="24776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700" dirty="0">
                <a:latin typeface="Lucida Bright" panose="02040602050505020304" pitchFamily="18" charset="0"/>
              </a:rPr>
              <a:t>50 seconds jumping jacks</a:t>
            </a:r>
          </a:p>
          <a:p>
            <a:r>
              <a:rPr lang="en-GB" sz="2700" dirty="0">
                <a:latin typeface="Lucida Bright" panose="02040602050505020304" pitchFamily="18" charset="0"/>
              </a:rPr>
              <a:t>40 seconds Tricep dips</a:t>
            </a:r>
          </a:p>
          <a:p>
            <a:r>
              <a:rPr lang="en-GB" sz="2700" dirty="0">
                <a:latin typeface="Lucida Bright" panose="02040602050505020304" pitchFamily="18" charset="0"/>
              </a:rPr>
              <a:t>30 seconds squat jumps</a:t>
            </a:r>
          </a:p>
          <a:p>
            <a:r>
              <a:rPr lang="en-GB" sz="2700" dirty="0">
                <a:latin typeface="Lucida Bright" panose="02040602050505020304" pitchFamily="18" charset="0"/>
              </a:rPr>
              <a:t>20 seconds press ups </a:t>
            </a:r>
          </a:p>
          <a:p>
            <a:r>
              <a:rPr lang="en-GB" sz="2700" dirty="0">
                <a:latin typeface="Lucida Bright" panose="02040602050505020304" pitchFamily="18" charset="0"/>
              </a:rPr>
              <a:t>10 seconds mountain climbers </a:t>
            </a:r>
            <a:endParaRPr lang="en-GB" sz="2700" dirty="0">
              <a:solidFill>
                <a:srgbClr val="0070C0"/>
              </a:solidFill>
              <a:latin typeface="Lucida Bright" panose="020406020505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2000" dirty="0">
                <a:solidFill>
                  <a:srgbClr val="0070C0"/>
                </a:solidFill>
                <a:latin typeface="Lucida Bright" panose="02040602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endParaRPr lang="en-GB" sz="2000" dirty="0">
              <a:latin typeface="Lucida Bright" panose="020406020505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5" name="Picture 14" descr="Logo&#10;&#10;Description automatically generated with low confidence">
            <a:extLst>
              <a:ext uri="{FF2B5EF4-FFF2-40B4-BE49-F238E27FC236}">
                <a16:creationId xmlns:a16="http://schemas.microsoft.com/office/drawing/2014/main" id="{DAAD6AA4-8B45-4A99-9F47-0BB4C37DF7A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65" y="13376"/>
            <a:ext cx="1779066" cy="1783526"/>
          </a:xfrm>
          <a:prstGeom prst="rect">
            <a:avLst/>
          </a:prstGeom>
        </p:spPr>
      </p:pic>
      <p:pic>
        <p:nvPicPr>
          <p:cNvPr id="17" name="Picture 16" descr="Text&#10;&#10;Description automatically generated">
            <a:extLst>
              <a:ext uri="{FF2B5EF4-FFF2-40B4-BE49-F238E27FC236}">
                <a16:creationId xmlns:a16="http://schemas.microsoft.com/office/drawing/2014/main" id="{CA112B48-97E7-45EE-94C5-D0C23F6B9F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937" y="1940273"/>
            <a:ext cx="1537852" cy="738357"/>
          </a:xfrm>
          <a:prstGeom prst="rect">
            <a:avLst/>
          </a:prstGeom>
        </p:spPr>
      </p:pic>
      <p:pic>
        <p:nvPicPr>
          <p:cNvPr id="11" name="Picture 10" descr="Logo&#10;&#10;Description automatically generated">
            <a:extLst>
              <a:ext uri="{FF2B5EF4-FFF2-40B4-BE49-F238E27FC236}">
                <a16:creationId xmlns:a16="http://schemas.microsoft.com/office/drawing/2014/main" id="{F75C660E-370F-4560-8967-7B8FF3CB17A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935" y="2832522"/>
            <a:ext cx="1537854" cy="936525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39B43AEC-E8E9-4B0F-810A-D567213B5D45}"/>
              </a:ext>
            </a:extLst>
          </p:cNvPr>
          <p:cNvSpPr txBox="1"/>
          <p:nvPr/>
        </p:nvSpPr>
        <p:spPr>
          <a:xfrm>
            <a:off x="2066173" y="2253054"/>
            <a:ext cx="4792031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700" dirty="0">
                <a:latin typeface="Lucida Bright" panose="02040602050505020304" pitchFamily="18" charset="0"/>
              </a:rPr>
              <a:t>10 seconds mountain climbers</a:t>
            </a:r>
          </a:p>
          <a:p>
            <a:r>
              <a:rPr lang="en-GB" sz="2700" dirty="0">
                <a:latin typeface="Lucida Bright" panose="02040602050505020304" pitchFamily="18" charset="0"/>
              </a:rPr>
              <a:t>20 seconds Push Ups</a:t>
            </a:r>
          </a:p>
          <a:p>
            <a:r>
              <a:rPr lang="en-GB" sz="2700" dirty="0">
                <a:latin typeface="Lucida Bright" panose="02040602050505020304" pitchFamily="18" charset="0"/>
              </a:rPr>
              <a:t>30 seconds Squats</a:t>
            </a:r>
          </a:p>
          <a:p>
            <a:r>
              <a:rPr lang="en-GB" sz="2700" dirty="0">
                <a:latin typeface="Lucida Bright" panose="02040602050505020304" pitchFamily="18" charset="0"/>
              </a:rPr>
              <a:t>40 seconds Tricep dips</a:t>
            </a:r>
          </a:p>
          <a:p>
            <a:r>
              <a:rPr lang="en-GB" sz="2700" dirty="0">
                <a:latin typeface="Lucida Bright" panose="02040602050505020304" pitchFamily="18" charset="0"/>
              </a:rPr>
              <a:t>50 seconds jumping jacks</a:t>
            </a:r>
          </a:p>
          <a:p>
            <a:r>
              <a:rPr lang="en-GB" sz="2700" dirty="0">
                <a:latin typeface="Lucida Bright" panose="02040602050505020304" pitchFamily="18" charset="0"/>
              </a:rPr>
              <a:t>60 seconds Plank hold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ED88FCE-A8F4-46A8-B430-47652A87E41F}"/>
              </a:ext>
            </a:extLst>
          </p:cNvPr>
          <p:cNvSpPr txBox="1"/>
          <p:nvPr/>
        </p:nvSpPr>
        <p:spPr>
          <a:xfrm>
            <a:off x="2868218" y="1391343"/>
            <a:ext cx="6661101" cy="646331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Malgecito" panose="02000500000000000000" pitchFamily="2" charset="0"/>
              </a:rPr>
              <a:t>Half term pyramid workout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4A3FC1E-5E3C-49F0-9B06-B0C45141855E}"/>
              </a:ext>
            </a:extLst>
          </p:cNvPr>
          <p:cNvSpPr txBox="1"/>
          <p:nvPr/>
        </p:nvSpPr>
        <p:spPr>
          <a:xfrm>
            <a:off x="1679789" y="5645426"/>
            <a:ext cx="9730333" cy="923330"/>
          </a:xfrm>
          <a:prstGeom prst="rect">
            <a:avLst/>
          </a:prstGeom>
          <a:solidFill>
            <a:srgbClr val="F216AE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Lucida Bright" panose="02040602050505020304" pitchFamily="18" charset="0"/>
              </a:rPr>
              <a:t>Have a go at the pyramid circuit where the time per exercise gets longer each time to the peak of the pyramid and then reduces on the way back down! </a:t>
            </a:r>
          </a:p>
          <a:p>
            <a:pPr algn="ctr"/>
            <a:r>
              <a:rPr lang="en-GB" dirty="0">
                <a:solidFill>
                  <a:schemeClr val="bg1"/>
                </a:solidFill>
                <a:latin typeface="Lucida Bright" panose="02040602050505020304" pitchFamily="18" charset="0"/>
              </a:rPr>
              <a:t>Add a 10 second rest break between each exercise if required. </a:t>
            </a:r>
          </a:p>
        </p:txBody>
      </p:sp>
      <p:pic>
        <p:nvPicPr>
          <p:cNvPr id="10" name="Picture 2">
            <a:extLst>
              <a:ext uri="{FF2B5EF4-FFF2-40B4-BE49-F238E27FC236}">
                <a16:creationId xmlns:a16="http://schemas.microsoft.com/office/drawing/2014/main" id="{145155BD-6EE6-46F0-9E7C-DA79F89831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56250" y="335689"/>
            <a:ext cx="2293813" cy="172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080693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A29E9508-AA33-4033-80E2-BE85D8FA0AE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84422" y="186530"/>
            <a:ext cx="9144000" cy="901237"/>
          </a:xfrm>
        </p:spPr>
        <p:txBody>
          <a:bodyPr>
            <a:normAutofit fontScale="92500" lnSpcReduction="20000"/>
          </a:bodyPr>
          <a:lstStyle/>
          <a:p>
            <a:r>
              <a:rPr lang="en-GB" sz="3200" dirty="0">
                <a:latin typeface="Malgecito" panose="02000500000000000000" pitchFamily="2" charset="0"/>
              </a:rPr>
              <a:t>Southend School Sports Partnership </a:t>
            </a:r>
          </a:p>
          <a:p>
            <a:r>
              <a:rPr lang="en-GB" sz="3200" b="1" dirty="0">
                <a:solidFill>
                  <a:srgbClr val="3D9BE9"/>
                </a:solidFill>
                <a:latin typeface="Malgecito" panose="02000500000000000000" pitchFamily="2" charset="0"/>
              </a:rPr>
              <a:t>Half term Challenges</a:t>
            </a:r>
            <a:endParaRPr lang="en-GB" sz="3200" b="1" dirty="0">
              <a:latin typeface="Malgecito" panose="02000500000000000000" pitchFamily="2" charset="0"/>
            </a:endParaRPr>
          </a:p>
          <a:p>
            <a:endParaRPr lang="en-GB" sz="3200" dirty="0"/>
          </a:p>
        </p:txBody>
      </p:sp>
      <p:pic>
        <p:nvPicPr>
          <p:cNvPr id="1026" name="Picture 2" descr="See the source image">
            <a:extLst>
              <a:ext uri="{FF2B5EF4-FFF2-40B4-BE49-F238E27FC236}">
                <a16:creationId xmlns:a16="http://schemas.microsoft.com/office/drawing/2014/main" id="{D01AF2FB-B1CA-4EFD-99C6-AB05443A66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1222" y="187831"/>
            <a:ext cx="920297" cy="654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C849EF5D-F39E-4D1A-A495-F6A70486A5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68360" y="164636"/>
            <a:ext cx="1929771" cy="3166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FC35932-3C0A-40BA-A0C8-522D671932C9}"/>
              </a:ext>
            </a:extLst>
          </p:cNvPr>
          <p:cNvSpPr txBox="1"/>
          <p:nvPr/>
        </p:nvSpPr>
        <p:spPr>
          <a:xfrm>
            <a:off x="1964478" y="1050269"/>
            <a:ext cx="4197784" cy="95410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Malgecito" panose="02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KS1 activity challenge card:</a:t>
            </a:r>
            <a:r>
              <a:rPr lang="en-GB" sz="2000" dirty="0">
                <a:latin typeface="Lucida Bright" panose="02040602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			</a:t>
            </a:r>
            <a:endParaRPr lang="en-GB" sz="2000" dirty="0">
              <a:solidFill>
                <a:srgbClr val="0070C0"/>
              </a:solidFill>
              <a:latin typeface="Lucida Bright" panose="020406020505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5" name="Picture 14" descr="Logo&#10;&#10;Description automatically generated with low confidence">
            <a:extLst>
              <a:ext uri="{FF2B5EF4-FFF2-40B4-BE49-F238E27FC236}">
                <a16:creationId xmlns:a16="http://schemas.microsoft.com/office/drawing/2014/main" id="{DAAD6AA4-8B45-4A99-9F47-0BB4C37DF7A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65" y="13376"/>
            <a:ext cx="1779066" cy="1783526"/>
          </a:xfrm>
          <a:prstGeom prst="rect">
            <a:avLst/>
          </a:prstGeom>
        </p:spPr>
      </p:pic>
      <p:pic>
        <p:nvPicPr>
          <p:cNvPr id="17" name="Picture 16" descr="Text&#10;&#10;Description automatically generated">
            <a:extLst>
              <a:ext uri="{FF2B5EF4-FFF2-40B4-BE49-F238E27FC236}">
                <a16:creationId xmlns:a16="http://schemas.microsoft.com/office/drawing/2014/main" id="{CA112B48-97E7-45EE-94C5-D0C23F6B9F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47" y="1796902"/>
            <a:ext cx="1537852" cy="738357"/>
          </a:xfrm>
          <a:prstGeom prst="rect">
            <a:avLst/>
          </a:prstGeom>
        </p:spPr>
      </p:pic>
      <p:pic>
        <p:nvPicPr>
          <p:cNvPr id="11" name="Picture 10" descr="Logo&#10;&#10;Description automatically generated">
            <a:extLst>
              <a:ext uri="{FF2B5EF4-FFF2-40B4-BE49-F238E27FC236}">
                <a16:creationId xmlns:a16="http://schemas.microsoft.com/office/drawing/2014/main" id="{F75C660E-370F-4560-8967-7B8FF3CB17A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350" y="2736705"/>
            <a:ext cx="1537854" cy="936525"/>
          </a:xfrm>
          <a:prstGeom prst="rect">
            <a:avLst/>
          </a:prstGeom>
        </p:spPr>
      </p:pic>
      <p:sp>
        <p:nvSpPr>
          <p:cNvPr id="2" name="Oval 1">
            <a:extLst>
              <a:ext uri="{FF2B5EF4-FFF2-40B4-BE49-F238E27FC236}">
                <a16:creationId xmlns:a16="http://schemas.microsoft.com/office/drawing/2014/main" id="{0C34D51F-ABA4-425C-9892-D0F4ECE0CF9E}"/>
              </a:ext>
            </a:extLst>
          </p:cNvPr>
          <p:cNvSpPr/>
          <p:nvPr/>
        </p:nvSpPr>
        <p:spPr>
          <a:xfrm>
            <a:off x="1865193" y="2148425"/>
            <a:ext cx="1987392" cy="1477327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ysClr val="windowText" lastClr="000000"/>
              </a:solidFill>
            </a:endParaRPr>
          </a:p>
        </p:txBody>
      </p:sp>
      <p:sp>
        <p:nvSpPr>
          <p:cNvPr id="4" name="Isosceles Triangle 3">
            <a:extLst>
              <a:ext uri="{FF2B5EF4-FFF2-40B4-BE49-F238E27FC236}">
                <a16:creationId xmlns:a16="http://schemas.microsoft.com/office/drawing/2014/main" id="{73D0EE92-3256-4E10-8D0C-F3E2FF699774}"/>
              </a:ext>
            </a:extLst>
          </p:cNvPr>
          <p:cNvSpPr/>
          <p:nvPr/>
        </p:nvSpPr>
        <p:spPr>
          <a:xfrm>
            <a:off x="3869015" y="2048807"/>
            <a:ext cx="3448857" cy="2197190"/>
          </a:xfrm>
          <a:prstGeom prst="triangle">
            <a:avLst>
              <a:gd name="adj" fmla="val 49772"/>
            </a:avLst>
          </a:prstGeom>
          <a:solidFill>
            <a:srgbClr val="F216A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EAB7EE1-6FE6-49C3-BEF5-784DF242DE65}"/>
              </a:ext>
            </a:extLst>
          </p:cNvPr>
          <p:cNvSpPr/>
          <p:nvPr/>
        </p:nvSpPr>
        <p:spPr>
          <a:xfrm>
            <a:off x="9057691" y="843795"/>
            <a:ext cx="2965970" cy="1783526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73661000-5A96-4F36-B9EA-D4FDBA562B35}"/>
              </a:ext>
            </a:extLst>
          </p:cNvPr>
          <p:cNvSpPr/>
          <p:nvPr/>
        </p:nvSpPr>
        <p:spPr>
          <a:xfrm>
            <a:off x="3061479" y="4366793"/>
            <a:ext cx="1899534" cy="182726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Star: 5 Points 7">
            <a:extLst>
              <a:ext uri="{FF2B5EF4-FFF2-40B4-BE49-F238E27FC236}">
                <a16:creationId xmlns:a16="http://schemas.microsoft.com/office/drawing/2014/main" id="{70B319AB-1650-44FB-A568-B92BEDD8B08E}"/>
              </a:ext>
            </a:extLst>
          </p:cNvPr>
          <p:cNvSpPr/>
          <p:nvPr/>
        </p:nvSpPr>
        <p:spPr>
          <a:xfrm>
            <a:off x="5970168" y="4259489"/>
            <a:ext cx="3357584" cy="2501870"/>
          </a:xfrm>
          <a:prstGeom prst="star5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Explosion: 8 Points 8">
            <a:extLst>
              <a:ext uri="{FF2B5EF4-FFF2-40B4-BE49-F238E27FC236}">
                <a16:creationId xmlns:a16="http://schemas.microsoft.com/office/drawing/2014/main" id="{27D81564-3B5F-4C66-8EDE-3DC87405E533}"/>
              </a:ext>
            </a:extLst>
          </p:cNvPr>
          <p:cNvSpPr/>
          <p:nvPr/>
        </p:nvSpPr>
        <p:spPr>
          <a:xfrm>
            <a:off x="9386231" y="2661059"/>
            <a:ext cx="3014038" cy="2861121"/>
          </a:xfrm>
          <a:prstGeom prst="irregularSeal1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lowchart: Delay 9">
            <a:extLst>
              <a:ext uri="{FF2B5EF4-FFF2-40B4-BE49-F238E27FC236}">
                <a16:creationId xmlns:a16="http://schemas.microsoft.com/office/drawing/2014/main" id="{0034C4DF-A23F-4083-9EDA-56E253D8FC43}"/>
              </a:ext>
            </a:extLst>
          </p:cNvPr>
          <p:cNvSpPr/>
          <p:nvPr/>
        </p:nvSpPr>
        <p:spPr>
          <a:xfrm>
            <a:off x="6705463" y="1127248"/>
            <a:ext cx="1933557" cy="1200330"/>
          </a:xfrm>
          <a:prstGeom prst="flowChartDelay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9616E85-B390-43E1-909C-A40E5662DD7D}"/>
              </a:ext>
            </a:extLst>
          </p:cNvPr>
          <p:cNvSpPr txBox="1"/>
          <p:nvPr/>
        </p:nvSpPr>
        <p:spPr>
          <a:xfrm>
            <a:off x="2143797" y="2327578"/>
            <a:ext cx="177906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Go for a 15 minute walk/run with a family member.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68D8CBF-88DF-49F1-8E83-50EAFDC419DE}"/>
              </a:ext>
            </a:extLst>
          </p:cNvPr>
          <p:cNvSpPr txBox="1"/>
          <p:nvPr/>
        </p:nvSpPr>
        <p:spPr>
          <a:xfrm>
            <a:off x="9227017" y="991128"/>
            <a:ext cx="277104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Try the Trolls </a:t>
            </a:r>
            <a:r>
              <a:rPr lang="en-GB" dirty="0" err="1"/>
              <a:t>Youtube</a:t>
            </a:r>
            <a:r>
              <a:rPr lang="en-GB" dirty="0"/>
              <a:t> dance routine: </a:t>
            </a:r>
          </a:p>
          <a:p>
            <a:r>
              <a:rPr lang="en-GB" dirty="0">
                <a:hlinkClick r:id="rId7"/>
              </a:rPr>
              <a:t>Trolls: Can't Stop The Feeling | </a:t>
            </a:r>
            <a:r>
              <a:rPr lang="en-GB" dirty="0" err="1">
                <a:hlinkClick r:id="rId7"/>
              </a:rPr>
              <a:t>GoNoodle</a:t>
            </a:r>
            <a:r>
              <a:rPr lang="en-GB" dirty="0">
                <a:hlinkClick r:id="rId7"/>
              </a:rPr>
              <a:t> - YouTube</a:t>
            </a:r>
            <a:endParaRPr lang="en-GB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1608A47-8247-401B-9C39-BDC8216A0A9B}"/>
              </a:ext>
            </a:extLst>
          </p:cNvPr>
          <p:cNvSpPr txBox="1"/>
          <p:nvPr/>
        </p:nvSpPr>
        <p:spPr>
          <a:xfrm>
            <a:off x="4619937" y="3059947"/>
            <a:ext cx="237856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Complete one of Andy’s Wild workouts</a:t>
            </a:r>
          </a:p>
          <a:p>
            <a:r>
              <a:rPr lang="en-GB" dirty="0">
                <a:hlinkClick r:id="rId8"/>
              </a:rPr>
              <a:t>BBC iPlayer - </a:t>
            </a:r>
            <a:r>
              <a:rPr lang="en-GB" dirty="0" err="1">
                <a:hlinkClick r:id="rId8"/>
              </a:rPr>
              <a:t>Andys</a:t>
            </a:r>
            <a:r>
              <a:rPr lang="en-GB" dirty="0">
                <a:hlinkClick r:id="rId8"/>
              </a:rPr>
              <a:t> Wild Workouts</a:t>
            </a:r>
            <a:endParaRPr lang="en-GB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CC7D26AE-E1F3-48A2-A5AD-17537FFB070B}"/>
              </a:ext>
            </a:extLst>
          </p:cNvPr>
          <p:cNvSpPr txBox="1"/>
          <p:nvPr/>
        </p:nvSpPr>
        <p:spPr>
          <a:xfrm>
            <a:off x="6753610" y="1161153"/>
            <a:ext cx="149637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Go for a bike ride or a scoot for 30 minutes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7F316D4-E858-4273-A17D-11A3402027CF}"/>
              </a:ext>
            </a:extLst>
          </p:cNvPr>
          <p:cNvSpPr txBox="1"/>
          <p:nvPr/>
        </p:nvSpPr>
        <p:spPr>
          <a:xfrm>
            <a:off x="10047384" y="3625752"/>
            <a:ext cx="179652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Spot 3 items that are red whilst on a walk outside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D27C34CC-5F1E-49FA-8399-458D4588E0FC}"/>
              </a:ext>
            </a:extLst>
          </p:cNvPr>
          <p:cNvSpPr txBox="1"/>
          <p:nvPr/>
        </p:nvSpPr>
        <p:spPr>
          <a:xfrm>
            <a:off x="3117504" y="4464638"/>
            <a:ext cx="205153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20 minute cosmic kids Yoga: </a:t>
            </a:r>
          </a:p>
          <a:p>
            <a:r>
              <a:rPr lang="en-GB" dirty="0"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Spider Power yoga compilation | Cosmic Kids Yoga - Bing video</a:t>
            </a:r>
            <a:endParaRPr lang="en-GB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2269FC13-1E68-4205-9A48-F65076808B1E}"/>
              </a:ext>
            </a:extLst>
          </p:cNvPr>
          <p:cNvSpPr txBox="1"/>
          <p:nvPr/>
        </p:nvSpPr>
        <p:spPr>
          <a:xfrm>
            <a:off x="6969879" y="5256755"/>
            <a:ext cx="162735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Help someone in your family with a chore.</a:t>
            </a: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CD9D5C74-A89B-48F6-B66A-934DDB1DD09B}"/>
              </a:ext>
            </a:extLst>
          </p:cNvPr>
          <p:cNvSpPr/>
          <p:nvPr/>
        </p:nvSpPr>
        <p:spPr>
          <a:xfrm>
            <a:off x="108391" y="3837407"/>
            <a:ext cx="2823902" cy="1665363"/>
          </a:xfrm>
          <a:prstGeom prst="roundRect">
            <a:avLst/>
          </a:prstGeom>
          <a:solidFill>
            <a:schemeClr val="accent2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65DAFCF9-5694-4F24-BA89-6C62F3F1B34F}"/>
              </a:ext>
            </a:extLst>
          </p:cNvPr>
          <p:cNvSpPr txBox="1"/>
          <p:nvPr/>
        </p:nvSpPr>
        <p:spPr>
          <a:xfrm>
            <a:off x="336559" y="3995587"/>
            <a:ext cx="239288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Treasure Hunt:</a:t>
            </a:r>
          </a:p>
          <a:p>
            <a:r>
              <a:rPr lang="en-GB" dirty="0"/>
              <a:t>Ask a family member to hide 10 items around the house or garden for you to find. 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9C579E9-8DD5-4AD2-A5CE-8BB3F4DD7E90}"/>
              </a:ext>
            </a:extLst>
          </p:cNvPr>
          <p:cNvSpPr txBox="1"/>
          <p:nvPr/>
        </p:nvSpPr>
        <p:spPr>
          <a:xfrm>
            <a:off x="310041" y="5624547"/>
            <a:ext cx="2419407" cy="64633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Find 5 different types of leaves. </a:t>
            </a: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6053E05E-4A1F-4AD2-A96C-85201A058B74}"/>
              </a:ext>
            </a:extLst>
          </p:cNvPr>
          <p:cNvSpPr/>
          <p:nvPr/>
        </p:nvSpPr>
        <p:spPr>
          <a:xfrm>
            <a:off x="9106142" y="5598909"/>
            <a:ext cx="2943922" cy="11584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ECD3C69C-B4CA-4A17-A2DC-D7FEC2E4A1C6}"/>
              </a:ext>
            </a:extLst>
          </p:cNvPr>
          <p:cNvSpPr txBox="1"/>
          <p:nvPr/>
        </p:nvSpPr>
        <p:spPr>
          <a:xfrm>
            <a:off x="9694559" y="5770034"/>
            <a:ext cx="22263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Go for a 30 minute walk with a family member.</a:t>
            </a:r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A8E7EC04-F6A6-4A65-A8BC-1D32C33C8B3C}"/>
              </a:ext>
            </a:extLst>
          </p:cNvPr>
          <p:cNvSpPr/>
          <p:nvPr/>
        </p:nvSpPr>
        <p:spPr>
          <a:xfrm>
            <a:off x="3779604" y="1738603"/>
            <a:ext cx="1358286" cy="120033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Create a hop scotch  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A49F2808-3593-49B3-8595-B383B81634A1}"/>
              </a:ext>
            </a:extLst>
          </p:cNvPr>
          <p:cNvSpPr txBox="1"/>
          <p:nvPr/>
        </p:nvSpPr>
        <p:spPr>
          <a:xfrm>
            <a:off x="152727" y="6422870"/>
            <a:ext cx="5627870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Signed: 			Date: </a:t>
            </a:r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AAD6B73E-17D8-42C8-A864-02AF72CF5905}"/>
              </a:ext>
            </a:extLst>
          </p:cNvPr>
          <p:cNvSpPr/>
          <p:nvPr/>
        </p:nvSpPr>
        <p:spPr>
          <a:xfrm>
            <a:off x="7145666" y="2385932"/>
            <a:ext cx="2055354" cy="1592225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Throw or roll a ball against a wall and try and catch it. </a:t>
            </a:r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B390C371-9CF3-4364-B401-DC0CFC9C4A3F}"/>
              </a:ext>
            </a:extLst>
          </p:cNvPr>
          <p:cNvSpPr/>
          <p:nvPr/>
        </p:nvSpPr>
        <p:spPr>
          <a:xfrm>
            <a:off x="8050049" y="3979696"/>
            <a:ext cx="1358286" cy="1200330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Perform 20 star jumps</a:t>
            </a:r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EA1806A2-0708-4D24-854D-195352ABDA3D}"/>
              </a:ext>
            </a:extLst>
          </p:cNvPr>
          <p:cNvSpPr/>
          <p:nvPr/>
        </p:nvSpPr>
        <p:spPr>
          <a:xfrm>
            <a:off x="5027350" y="4801494"/>
            <a:ext cx="1627355" cy="1200330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Play a game of hide and seek </a:t>
            </a:r>
          </a:p>
        </p:txBody>
      </p:sp>
    </p:spTree>
    <p:extLst>
      <p:ext uri="{BB962C8B-B14F-4D97-AF65-F5344CB8AC3E}">
        <p14:creationId xmlns:p14="http://schemas.microsoft.com/office/powerpoint/2010/main" val="28018339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A29E9508-AA33-4033-80E2-BE85D8FA0AE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84422" y="186530"/>
            <a:ext cx="9144000" cy="901237"/>
          </a:xfrm>
        </p:spPr>
        <p:txBody>
          <a:bodyPr>
            <a:normAutofit fontScale="92500" lnSpcReduction="20000"/>
          </a:bodyPr>
          <a:lstStyle/>
          <a:p>
            <a:r>
              <a:rPr lang="en-GB" sz="3200" dirty="0">
                <a:latin typeface="Malgecito" panose="02000500000000000000" pitchFamily="2" charset="0"/>
              </a:rPr>
              <a:t>Southend School Sports Partnership </a:t>
            </a:r>
          </a:p>
          <a:p>
            <a:r>
              <a:rPr lang="en-GB" sz="3200" b="1" dirty="0">
                <a:solidFill>
                  <a:srgbClr val="3D9BE9"/>
                </a:solidFill>
                <a:latin typeface="Malgecito" panose="02000500000000000000" pitchFamily="2" charset="0"/>
              </a:rPr>
              <a:t>Half term Challenges</a:t>
            </a:r>
            <a:endParaRPr lang="en-GB" sz="3200" b="1" dirty="0">
              <a:latin typeface="Malgecito" panose="02000500000000000000" pitchFamily="2" charset="0"/>
            </a:endParaRPr>
          </a:p>
          <a:p>
            <a:endParaRPr lang="en-GB" sz="3200" dirty="0"/>
          </a:p>
        </p:txBody>
      </p:sp>
      <p:pic>
        <p:nvPicPr>
          <p:cNvPr id="1026" name="Picture 2" descr="See the source image">
            <a:extLst>
              <a:ext uri="{FF2B5EF4-FFF2-40B4-BE49-F238E27FC236}">
                <a16:creationId xmlns:a16="http://schemas.microsoft.com/office/drawing/2014/main" id="{D01AF2FB-B1CA-4EFD-99C6-AB05443A66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1222" y="187831"/>
            <a:ext cx="920297" cy="654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C849EF5D-F39E-4D1A-A495-F6A70486A5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68360" y="164636"/>
            <a:ext cx="1929771" cy="3166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FC35932-3C0A-40BA-A0C8-522D671932C9}"/>
              </a:ext>
            </a:extLst>
          </p:cNvPr>
          <p:cNvSpPr txBox="1"/>
          <p:nvPr/>
        </p:nvSpPr>
        <p:spPr>
          <a:xfrm>
            <a:off x="1830045" y="977175"/>
            <a:ext cx="4599145" cy="954107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Malgecito" panose="02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KS2 activity challenge 	card:</a:t>
            </a:r>
            <a:r>
              <a:rPr lang="en-GB" sz="2000" dirty="0">
                <a:latin typeface="Lucida Bright" panose="02040602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		</a:t>
            </a:r>
            <a:endParaRPr lang="en-GB" sz="2000" dirty="0">
              <a:solidFill>
                <a:srgbClr val="0070C0"/>
              </a:solidFill>
              <a:latin typeface="Lucida Bright" panose="020406020505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5" name="Picture 14" descr="Logo&#10;&#10;Description automatically generated with low confidence">
            <a:extLst>
              <a:ext uri="{FF2B5EF4-FFF2-40B4-BE49-F238E27FC236}">
                <a16:creationId xmlns:a16="http://schemas.microsoft.com/office/drawing/2014/main" id="{DAAD6AA4-8B45-4A99-9F47-0BB4C37DF7A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65" y="13376"/>
            <a:ext cx="1779066" cy="1783526"/>
          </a:xfrm>
          <a:prstGeom prst="rect">
            <a:avLst/>
          </a:prstGeom>
        </p:spPr>
      </p:pic>
      <p:pic>
        <p:nvPicPr>
          <p:cNvPr id="17" name="Picture 16" descr="Text&#10;&#10;Description automatically generated">
            <a:extLst>
              <a:ext uri="{FF2B5EF4-FFF2-40B4-BE49-F238E27FC236}">
                <a16:creationId xmlns:a16="http://schemas.microsoft.com/office/drawing/2014/main" id="{CA112B48-97E7-45EE-94C5-D0C23F6B9F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229" y="1794846"/>
            <a:ext cx="1537852" cy="738357"/>
          </a:xfrm>
          <a:prstGeom prst="rect">
            <a:avLst/>
          </a:prstGeom>
        </p:spPr>
      </p:pic>
      <p:pic>
        <p:nvPicPr>
          <p:cNvPr id="11" name="Picture 10" descr="Logo&#10;&#10;Description automatically generated">
            <a:extLst>
              <a:ext uri="{FF2B5EF4-FFF2-40B4-BE49-F238E27FC236}">
                <a16:creationId xmlns:a16="http://schemas.microsoft.com/office/drawing/2014/main" id="{F75C660E-370F-4560-8967-7B8FF3CB17A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51" y="2624113"/>
            <a:ext cx="1537854" cy="936525"/>
          </a:xfrm>
          <a:prstGeom prst="rect">
            <a:avLst/>
          </a:prstGeom>
        </p:spPr>
      </p:pic>
      <p:sp>
        <p:nvSpPr>
          <p:cNvPr id="2" name="Oval 1">
            <a:extLst>
              <a:ext uri="{FF2B5EF4-FFF2-40B4-BE49-F238E27FC236}">
                <a16:creationId xmlns:a16="http://schemas.microsoft.com/office/drawing/2014/main" id="{0C34D51F-ABA4-425C-9892-D0F4ECE0CF9E}"/>
              </a:ext>
            </a:extLst>
          </p:cNvPr>
          <p:cNvSpPr/>
          <p:nvPr/>
        </p:nvSpPr>
        <p:spPr>
          <a:xfrm>
            <a:off x="1703302" y="2155121"/>
            <a:ext cx="2461125" cy="1200329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ysClr val="windowText" lastClr="000000"/>
              </a:solidFill>
            </a:endParaRPr>
          </a:p>
        </p:txBody>
      </p:sp>
      <p:sp>
        <p:nvSpPr>
          <p:cNvPr id="4" name="Isosceles Triangle 3">
            <a:extLst>
              <a:ext uri="{FF2B5EF4-FFF2-40B4-BE49-F238E27FC236}">
                <a16:creationId xmlns:a16="http://schemas.microsoft.com/office/drawing/2014/main" id="{73D0EE92-3256-4E10-8D0C-F3E2FF699774}"/>
              </a:ext>
            </a:extLst>
          </p:cNvPr>
          <p:cNvSpPr/>
          <p:nvPr/>
        </p:nvSpPr>
        <p:spPr>
          <a:xfrm>
            <a:off x="4011720" y="1942707"/>
            <a:ext cx="3038213" cy="2237086"/>
          </a:xfrm>
          <a:prstGeom prst="triangle">
            <a:avLst/>
          </a:prstGeom>
          <a:solidFill>
            <a:srgbClr val="00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EAB7EE1-6FE6-49C3-BEF5-784DF242DE65}"/>
              </a:ext>
            </a:extLst>
          </p:cNvPr>
          <p:cNvSpPr/>
          <p:nvPr/>
        </p:nvSpPr>
        <p:spPr>
          <a:xfrm>
            <a:off x="9221042" y="667250"/>
            <a:ext cx="2538937" cy="1561237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73661000-5A96-4F36-B9EA-D4FDBA562B35}"/>
              </a:ext>
            </a:extLst>
          </p:cNvPr>
          <p:cNvSpPr/>
          <p:nvPr/>
        </p:nvSpPr>
        <p:spPr>
          <a:xfrm>
            <a:off x="2911762" y="4389144"/>
            <a:ext cx="2181632" cy="88297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Star: 5 Points 7">
            <a:extLst>
              <a:ext uri="{FF2B5EF4-FFF2-40B4-BE49-F238E27FC236}">
                <a16:creationId xmlns:a16="http://schemas.microsoft.com/office/drawing/2014/main" id="{70B319AB-1650-44FB-A568-B92BEDD8B08E}"/>
              </a:ext>
            </a:extLst>
          </p:cNvPr>
          <p:cNvSpPr/>
          <p:nvPr/>
        </p:nvSpPr>
        <p:spPr>
          <a:xfrm>
            <a:off x="5587831" y="3066838"/>
            <a:ext cx="4172223" cy="3328373"/>
          </a:xfrm>
          <a:prstGeom prst="star5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9" name="Explosion: 8 Points 8">
            <a:extLst>
              <a:ext uri="{FF2B5EF4-FFF2-40B4-BE49-F238E27FC236}">
                <a16:creationId xmlns:a16="http://schemas.microsoft.com/office/drawing/2014/main" id="{27D81564-3B5F-4C66-8EDE-3DC87405E533}"/>
              </a:ext>
            </a:extLst>
          </p:cNvPr>
          <p:cNvSpPr/>
          <p:nvPr/>
        </p:nvSpPr>
        <p:spPr>
          <a:xfrm>
            <a:off x="9340249" y="2243765"/>
            <a:ext cx="3014038" cy="2861121"/>
          </a:xfrm>
          <a:prstGeom prst="irregularSeal1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lowchart: Delay 9">
            <a:extLst>
              <a:ext uri="{FF2B5EF4-FFF2-40B4-BE49-F238E27FC236}">
                <a16:creationId xmlns:a16="http://schemas.microsoft.com/office/drawing/2014/main" id="{0034C4DF-A23F-4083-9EDA-56E253D8FC43}"/>
              </a:ext>
            </a:extLst>
          </p:cNvPr>
          <p:cNvSpPr/>
          <p:nvPr/>
        </p:nvSpPr>
        <p:spPr>
          <a:xfrm>
            <a:off x="6580733" y="996041"/>
            <a:ext cx="1933557" cy="1775612"/>
          </a:xfrm>
          <a:prstGeom prst="flowChartDelay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9616E85-B390-43E1-909C-A40E5662DD7D}"/>
              </a:ext>
            </a:extLst>
          </p:cNvPr>
          <p:cNvSpPr txBox="1"/>
          <p:nvPr/>
        </p:nvSpPr>
        <p:spPr>
          <a:xfrm>
            <a:off x="1980649" y="2241592"/>
            <a:ext cx="204212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Go for a 30 minute walk with a family member.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68D8CBF-88DF-49F1-8E83-50EAFDC419DE}"/>
              </a:ext>
            </a:extLst>
          </p:cNvPr>
          <p:cNvSpPr txBox="1"/>
          <p:nvPr/>
        </p:nvSpPr>
        <p:spPr>
          <a:xfrm>
            <a:off x="9221042" y="709204"/>
            <a:ext cx="253893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Speed Bounce: </a:t>
            </a:r>
          </a:p>
          <a:p>
            <a:r>
              <a:rPr lang="en-GB" dirty="0"/>
              <a:t>How many times can you jump side to side over a rolled up towel in 20 seconds?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CC7D26AE-E1F3-48A2-A5AD-17537FFB070B}"/>
              </a:ext>
            </a:extLst>
          </p:cNvPr>
          <p:cNvSpPr txBox="1"/>
          <p:nvPr/>
        </p:nvSpPr>
        <p:spPr>
          <a:xfrm>
            <a:off x="6782380" y="1291867"/>
            <a:ext cx="149637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Go for a bike ride or a scoot for 40 minutes 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7F316D4-E858-4273-A17D-11A3402027CF}"/>
              </a:ext>
            </a:extLst>
          </p:cNvPr>
          <p:cNvSpPr txBox="1"/>
          <p:nvPr/>
        </p:nvSpPr>
        <p:spPr>
          <a:xfrm>
            <a:off x="10118879" y="3018343"/>
            <a:ext cx="179652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Can you spot 5 different types of animals whilst on a walk?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D27C34CC-5F1E-49FA-8399-458D4588E0FC}"/>
              </a:ext>
            </a:extLst>
          </p:cNvPr>
          <p:cNvSpPr txBox="1"/>
          <p:nvPr/>
        </p:nvSpPr>
        <p:spPr>
          <a:xfrm>
            <a:off x="2926483" y="4355557"/>
            <a:ext cx="218177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Move and complete 10 laps of your house or garden 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2269FC13-1E68-4205-9A48-F65076808B1E}"/>
              </a:ext>
            </a:extLst>
          </p:cNvPr>
          <p:cNvSpPr txBox="1"/>
          <p:nvPr/>
        </p:nvSpPr>
        <p:spPr>
          <a:xfrm>
            <a:off x="4621109" y="3030139"/>
            <a:ext cx="186249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Make someone in your family smile by helping them with something. </a:t>
            </a: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CD9D5C74-A89B-48F6-B66A-934DDB1DD09B}"/>
              </a:ext>
            </a:extLst>
          </p:cNvPr>
          <p:cNvSpPr/>
          <p:nvPr/>
        </p:nvSpPr>
        <p:spPr>
          <a:xfrm>
            <a:off x="267826" y="3644629"/>
            <a:ext cx="2215627" cy="655866"/>
          </a:xfrm>
          <a:prstGeom prst="roundRect">
            <a:avLst/>
          </a:prstGeom>
          <a:solidFill>
            <a:schemeClr val="accent2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65DAFCF9-5694-4F24-BA89-6C62F3F1B34F}"/>
              </a:ext>
            </a:extLst>
          </p:cNvPr>
          <p:cNvSpPr txBox="1"/>
          <p:nvPr/>
        </p:nvSpPr>
        <p:spPr>
          <a:xfrm>
            <a:off x="244676" y="3654276"/>
            <a:ext cx="22501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Go for a 1km run with a family member.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9C579E9-8DD5-4AD2-A5CE-8BB3F4DD7E90}"/>
              </a:ext>
            </a:extLst>
          </p:cNvPr>
          <p:cNvSpPr txBox="1"/>
          <p:nvPr/>
        </p:nvSpPr>
        <p:spPr>
          <a:xfrm>
            <a:off x="255132" y="5877298"/>
            <a:ext cx="2419407" cy="92333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Create an obstacle course inside or outside using household items </a:t>
            </a: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6053E05E-4A1F-4AD2-A96C-85201A058B74}"/>
              </a:ext>
            </a:extLst>
          </p:cNvPr>
          <p:cNvSpPr/>
          <p:nvPr/>
        </p:nvSpPr>
        <p:spPr>
          <a:xfrm>
            <a:off x="8821061" y="4854153"/>
            <a:ext cx="3370939" cy="1901444"/>
          </a:xfrm>
          <a:prstGeom prst="ellipse">
            <a:avLst/>
          </a:prstGeom>
          <a:solidFill>
            <a:srgbClr val="F216A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ECD3C69C-B4CA-4A17-A2DC-D7FEC2E4A1C6}"/>
              </a:ext>
            </a:extLst>
          </p:cNvPr>
          <p:cNvSpPr txBox="1"/>
          <p:nvPr/>
        </p:nvSpPr>
        <p:spPr>
          <a:xfrm>
            <a:off x="8889903" y="5140202"/>
            <a:ext cx="327177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hlinkClick r:id="rId7"/>
              </a:rPr>
              <a:t>Cosmic Kids Yoga: </a:t>
            </a:r>
          </a:p>
          <a:p>
            <a:pPr algn="ctr"/>
            <a:r>
              <a:rPr lang="en-GB" dirty="0">
                <a:hlinkClick r:id="rId7"/>
              </a:rPr>
              <a:t>Harry Potter and The Philosopher's Stone | A Cosmic Kids Yoga Adventure! - YouTube</a:t>
            </a:r>
            <a:endParaRPr lang="en-GB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E3B6706B-EC83-471A-9DF5-4256E6D65414}"/>
              </a:ext>
            </a:extLst>
          </p:cNvPr>
          <p:cNvSpPr txBox="1"/>
          <p:nvPr/>
        </p:nvSpPr>
        <p:spPr>
          <a:xfrm>
            <a:off x="6682827" y="4297514"/>
            <a:ext cx="220707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rgbClr val="FF0000"/>
                </a:solidFill>
              </a:rPr>
              <a:t>Sonic the hedgehog here comes the boom dance: </a:t>
            </a:r>
          </a:p>
          <a:p>
            <a:pPr algn="ctr"/>
            <a:r>
              <a:rPr lang="en-GB" dirty="0">
                <a:solidFill>
                  <a:srgbClr val="FF0000"/>
                </a:solidFill>
              </a:rPr>
              <a:t>www.youtube.com/watch?v=aZru-M3TUlI</a:t>
            </a:r>
          </a:p>
          <a:p>
            <a:endParaRPr lang="en-GB" dirty="0"/>
          </a:p>
        </p:txBody>
      </p:sp>
      <p:sp>
        <p:nvSpPr>
          <p:cNvPr id="27" name="Rectangle: Diagonal Corners Rounded 26">
            <a:extLst>
              <a:ext uri="{FF2B5EF4-FFF2-40B4-BE49-F238E27FC236}">
                <a16:creationId xmlns:a16="http://schemas.microsoft.com/office/drawing/2014/main" id="{B151B08C-239C-4E3F-95A7-6C5956D10A7B}"/>
              </a:ext>
            </a:extLst>
          </p:cNvPr>
          <p:cNvSpPr/>
          <p:nvPr/>
        </p:nvSpPr>
        <p:spPr>
          <a:xfrm>
            <a:off x="170812" y="4451170"/>
            <a:ext cx="2657387" cy="1248206"/>
          </a:xfrm>
          <a:prstGeom prst="round2Diag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EC440FBC-617D-4CB2-8FDE-2A70AFC85FC1}"/>
              </a:ext>
            </a:extLst>
          </p:cNvPr>
          <p:cNvSpPr txBox="1"/>
          <p:nvPr/>
        </p:nvSpPr>
        <p:spPr>
          <a:xfrm>
            <a:off x="323948" y="4448077"/>
            <a:ext cx="25189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Try a skipping challenge </a:t>
            </a:r>
            <a:r>
              <a:rPr lang="en-GB" dirty="0">
                <a:hlinkClick r:id="rId8"/>
              </a:rPr>
              <a:t>Dan the Skipping Man® Trials - 45 second single bounce - YouTube</a:t>
            </a:r>
            <a:endParaRPr lang="en-GB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0AFA80AA-3BEE-403F-AAE0-41033ACEC845}"/>
              </a:ext>
            </a:extLst>
          </p:cNvPr>
          <p:cNvSpPr txBox="1"/>
          <p:nvPr/>
        </p:nvSpPr>
        <p:spPr>
          <a:xfrm>
            <a:off x="2933865" y="6431296"/>
            <a:ext cx="5627870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Signed: 			Date: </a:t>
            </a:r>
          </a:p>
        </p:txBody>
      </p:sp>
      <p:sp>
        <p:nvSpPr>
          <p:cNvPr id="32" name="Rectangle: Rounded Corners 31">
            <a:extLst>
              <a:ext uri="{FF2B5EF4-FFF2-40B4-BE49-F238E27FC236}">
                <a16:creationId xmlns:a16="http://schemas.microsoft.com/office/drawing/2014/main" id="{0D8FD8B7-B094-4425-AC73-48D9E0787127}"/>
              </a:ext>
            </a:extLst>
          </p:cNvPr>
          <p:cNvSpPr/>
          <p:nvPr/>
        </p:nvSpPr>
        <p:spPr>
          <a:xfrm>
            <a:off x="3001712" y="5427705"/>
            <a:ext cx="1842966" cy="815957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46E865A0-394C-4327-BED4-60B2A8340F39}"/>
              </a:ext>
            </a:extLst>
          </p:cNvPr>
          <p:cNvSpPr txBox="1"/>
          <p:nvPr/>
        </p:nvSpPr>
        <p:spPr>
          <a:xfrm>
            <a:off x="3087525" y="5514640"/>
            <a:ext cx="16628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Perform 40 squat jumps </a:t>
            </a:r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98B3EBA2-573A-4276-A5BA-C666154D1364}"/>
              </a:ext>
            </a:extLst>
          </p:cNvPr>
          <p:cNvSpPr/>
          <p:nvPr/>
        </p:nvSpPr>
        <p:spPr>
          <a:xfrm>
            <a:off x="7875891" y="2454174"/>
            <a:ext cx="1496377" cy="1561236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CBE391AA-2E87-40F9-AF36-433FD3E36D88}"/>
              </a:ext>
            </a:extLst>
          </p:cNvPr>
          <p:cNvSpPr txBox="1"/>
          <p:nvPr/>
        </p:nvSpPr>
        <p:spPr>
          <a:xfrm>
            <a:off x="8110330" y="2602208"/>
            <a:ext cx="111818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Dribble a ball in and out of objects</a:t>
            </a:r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F9392693-67BD-4B19-8862-899DFC71198A}"/>
              </a:ext>
            </a:extLst>
          </p:cNvPr>
          <p:cNvSpPr/>
          <p:nvPr/>
        </p:nvSpPr>
        <p:spPr>
          <a:xfrm>
            <a:off x="5063211" y="4792457"/>
            <a:ext cx="1496377" cy="1561236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A4FEE21C-65F8-4A1E-9074-00A78DFAD1D8}"/>
              </a:ext>
            </a:extLst>
          </p:cNvPr>
          <p:cNvSpPr txBox="1"/>
          <p:nvPr/>
        </p:nvSpPr>
        <p:spPr>
          <a:xfrm>
            <a:off x="5265832" y="4960642"/>
            <a:ext cx="12177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Perform a short fitness workout </a:t>
            </a:r>
          </a:p>
        </p:txBody>
      </p:sp>
    </p:spTree>
    <p:extLst>
      <p:ext uri="{BB962C8B-B14F-4D97-AF65-F5344CB8AC3E}">
        <p14:creationId xmlns:p14="http://schemas.microsoft.com/office/powerpoint/2010/main" val="230275796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1431</TotalTime>
  <Words>578</Words>
  <Application>Microsoft Office PowerPoint</Application>
  <PresentationFormat>Widescreen</PresentationFormat>
  <Paragraphs>76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Lucida Bright</vt:lpstr>
      <vt:lpstr>Malgecito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Kirsty Fitzgibbon</dc:creator>
  <cp:lastModifiedBy>Kirsty Fitzgibbon</cp:lastModifiedBy>
  <cp:revision>25</cp:revision>
  <dcterms:created xsi:type="dcterms:W3CDTF">2021-02-11T15:46:51Z</dcterms:created>
  <dcterms:modified xsi:type="dcterms:W3CDTF">2021-02-12T15:59:30Z</dcterms:modified>
</cp:coreProperties>
</file>